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318" r:id="rId3"/>
    <p:sldId id="319" r:id="rId4"/>
    <p:sldId id="320" r:id="rId5"/>
    <p:sldId id="321" r:id="rId6"/>
    <p:sldId id="322" r:id="rId7"/>
    <p:sldId id="323" r:id="rId8"/>
    <p:sldId id="324" r:id="rId9"/>
    <p:sldId id="325" r:id="rId10"/>
    <p:sldId id="326" r:id="rId11"/>
    <p:sldId id="327" r:id="rId12"/>
    <p:sldId id="328" r:id="rId13"/>
    <p:sldId id="329" r:id="rId14"/>
    <p:sldId id="330" r:id="rId15"/>
    <p:sldId id="331" r:id="rId16"/>
    <p:sldId id="332" r:id="rId17"/>
    <p:sldId id="333"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1" d="100"/>
          <a:sy n="61" d="100"/>
        </p:scale>
        <p:origin x="-11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61159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36132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344355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471670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1513074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4F31E5B-8338-4189-9CA1-2CF7A43E7320}"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80844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4F31E5B-8338-4189-9CA1-2CF7A43E7320}" type="datetimeFigureOut">
              <a:rPr lang="ar-IQ" smtClean="0"/>
              <a:t>01/05/1441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459717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4F31E5B-8338-4189-9CA1-2CF7A43E7320}" type="datetimeFigureOut">
              <a:rPr lang="ar-IQ" smtClean="0"/>
              <a:t>01/05/1441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819183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4F31E5B-8338-4189-9CA1-2CF7A43E7320}" type="datetimeFigureOut">
              <a:rPr lang="ar-IQ" smtClean="0"/>
              <a:t>01/05/1441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77088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F31E5B-8338-4189-9CA1-2CF7A43E7320}"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76238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F31E5B-8338-4189-9CA1-2CF7A43E7320}"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3895433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DBBB156-A610-44DB-B50C-FD3DDAE5106B}" type="slidenum">
              <a:rPr lang="ar-IQ" smtClean="0"/>
              <a:t>‹#›</a:t>
            </a:fld>
            <a:endParaRPr lang="ar-IQ"/>
          </a:p>
        </p:txBody>
      </p:sp>
    </p:spTree>
    <p:extLst>
      <p:ext uri="{BB962C8B-B14F-4D97-AF65-F5344CB8AC3E}">
        <p14:creationId xmlns:p14="http://schemas.microsoft.com/office/powerpoint/2010/main" val="3296785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dirty="0" smtClean="0"/>
              <a:t>م 5 / إدارة </a:t>
            </a:r>
            <a:r>
              <a:rPr lang="ar-IQ" dirty="0" smtClean="0"/>
              <a:t>الموارد البشرية</a:t>
            </a:r>
            <a:br>
              <a:rPr lang="ar-IQ" dirty="0" smtClean="0"/>
            </a:br>
            <a:endParaRPr lang="ar-IQ" dirty="0"/>
          </a:p>
        </p:txBody>
      </p:sp>
      <p:sp>
        <p:nvSpPr>
          <p:cNvPr id="3" name="عنوان فرعي 2"/>
          <p:cNvSpPr>
            <a:spLocks noGrp="1"/>
          </p:cNvSpPr>
          <p:nvPr>
            <p:ph type="subTitle" idx="1"/>
          </p:nvPr>
        </p:nvSpPr>
        <p:spPr/>
        <p:txBody>
          <a:bodyPr/>
          <a:lstStyle/>
          <a:p>
            <a:r>
              <a:rPr lang="ar-IQ" dirty="0" smtClean="0"/>
              <a:t>إعداد: أ.م. محمود حسن جمعة</a:t>
            </a:r>
          </a:p>
          <a:p>
            <a:r>
              <a:rPr lang="ar-IQ" dirty="0" smtClean="0"/>
              <a:t>كلية الإدارة والاقتصاد- جامعة ديالى</a:t>
            </a:r>
          </a:p>
          <a:p>
            <a:endParaRPr lang="ar-IQ" dirty="0"/>
          </a:p>
        </p:txBody>
      </p:sp>
    </p:spTree>
    <p:extLst>
      <p:ext uri="{BB962C8B-B14F-4D97-AF65-F5344CB8AC3E}">
        <p14:creationId xmlns:p14="http://schemas.microsoft.com/office/powerpoint/2010/main" val="3754081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a:r>
              <a:rPr lang="ar-IQ" dirty="0"/>
              <a:t>النقابات العمالية: ويبرز أهمية دور النقابات العمالية في الدول الرأسمالية كمصدر للموارد البشرية خاصة في المستويات الدنيا من الوظائف، حيث تتحكم هذه النقابات في المعروض من القوى العاملة في مهنة ما عن طريق فرض برامج التلمذة الصناعية على أعضائها. والاتفاق بين النقابة وأصحاب الأعمال على أن يتم التعيين من بين أعضاء النقابة فقط.</a:t>
            </a:r>
          </a:p>
          <a:p>
            <a:pPr algn="just"/>
            <a:r>
              <a:rPr lang="ar-IQ" dirty="0"/>
              <a:t>6- المنظمات المهنية: تقوم بعض المنظمات المهنية بتأهيل أعضائها للعمل في مجالات معينة، وبغرض هذا التأهيل، تقوم بتدريبهم، واختيارهم، ومنحهم شهادات وإجازات وتراخيص للعمل في مجال محدد، ومن أمثلتها جمعيات المحاسبين، وجمعيات الأطباء في تخصصات معينة.  </a:t>
            </a:r>
          </a:p>
          <a:p>
            <a:pPr algn="just"/>
            <a:endParaRPr lang="ar-IQ" dirty="0"/>
          </a:p>
        </p:txBody>
      </p:sp>
    </p:spTree>
    <p:extLst>
      <p:ext uri="{BB962C8B-B14F-4D97-AF65-F5344CB8AC3E}">
        <p14:creationId xmlns:p14="http://schemas.microsoft.com/office/powerpoint/2010/main" val="3385706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IQ" dirty="0"/>
              <a:t>- الخدمة العسكرية: تلجأ بعض المنظمات إلى تعيين المجندين بالخدمة العسكرية، وذلك بعد تسريحهم من الخدمة، مثل شركات النقل التي قد تستعين بالقوات المسلحة عندما تكون في حاجة إلى سائقين، وبعض التخصصات الأخرى التي توجد بالقوات المسلحة وقد لا يتوافر مصدر آخر لها في سوق العمل.</a:t>
            </a:r>
          </a:p>
          <a:p>
            <a:pPr algn="just"/>
            <a:r>
              <a:rPr lang="ar-IQ" dirty="0"/>
              <a:t>8- الأخذ بآراء الخبراء وأساتذة الجامعات: يميل بعض أصحاب الأعمال إلى تعيين الأفراد الذين يوصي بهم أفراد أو أصحاب أعمال آخرون يعملون لديهم، أو كانوا يعملون لديهم، كما يميل البعض إلى الأخذ بآراء أساتذة الجامعات باعتبارهم أشخاصا موثوقا بهم.</a:t>
            </a:r>
          </a:p>
          <a:p>
            <a:pPr algn="just"/>
            <a:endParaRPr lang="ar-IQ" dirty="0"/>
          </a:p>
        </p:txBody>
      </p:sp>
    </p:spTree>
    <p:extLst>
      <p:ext uri="{BB962C8B-B14F-4D97-AF65-F5344CB8AC3E}">
        <p14:creationId xmlns:p14="http://schemas.microsoft.com/office/powerpoint/2010/main" val="1502080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ثانيا: </a:t>
            </a:r>
            <a:r>
              <a:rPr lang="ar-IQ" dirty="0" smtClean="0"/>
              <a:t>الاختيار</a:t>
            </a:r>
            <a:endParaRPr lang="ar-IQ" dirty="0"/>
          </a:p>
        </p:txBody>
      </p:sp>
      <p:sp>
        <p:nvSpPr>
          <p:cNvPr id="3" name="عنصر نائب للمحتوى 2"/>
          <p:cNvSpPr>
            <a:spLocks noGrp="1"/>
          </p:cNvSpPr>
          <p:nvPr>
            <p:ph idx="1"/>
          </p:nvPr>
        </p:nvSpPr>
        <p:spPr/>
        <p:txBody>
          <a:bodyPr>
            <a:normAutofit fontScale="77500" lnSpcReduction="20000"/>
          </a:bodyPr>
          <a:lstStyle/>
          <a:p>
            <a:pPr algn="just"/>
            <a:r>
              <a:rPr lang="ar-IQ" dirty="0"/>
              <a:t>تلك العمليات التي تقوم بها المنظمة لتصفية وانتقاء أفضل المرشحين للوظيفة، وهو الشخص الذي تتوافر فيه مقومات ومتطلبات شغل الوظيفة أكثر من غيره، ويتم هذا الاختيار طبقًا لمعايير الاختيار التي تطبقها المنظمة. وتحظى عملية الاختيار بأهمية بالغة في العمل الإداري، حيث من خلال الممارسة السليمة والعلمية، لقواعد ومعايير عملية الاختيار، تستطيع المنظمة تحقيق الآتي:</a:t>
            </a:r>
          </a:p>
          <a:p>
            <a:pPr algn="just"/>
            <a:r>
              <a:rPr lang="ar-IQ" dirty="0"/>
              <a:t>1. إن عملية الاختيار تدفع باتجاه وضع الرجل المناسب في الوظيفة المناسبة.</a:t>
            </a:r>
          </a:p>
          <a:p>
            <a:pPr algn="just"/>
            <a:r>
              <a:rPr lang="ar-IQ" dirty="0"/>
              <a:t>2. إن اختيار الشخص المناسب، ثم وضعه في وظيفة تتناسب مع خبراته ومؤهلاته وقدراته يضمن إنتاجية عالية، ويجعل أمر تدريبه سهلا.</a:t>
            </a:r>
          </a:p>
          <a:p>
            <a:pPr algn="just"/>
            <a:r>
              <a:rPr lang="ar-IQ" dirty="0"/>
              <a:t>3. إن أداء أي منظمة، يعتمد بشكل أساسي على أداء العاملين بها، وكلما كان العاملين لديهم الخبرة والمهارات المطلوبة، انعكس ذلك بشكل أفضل على أداء المنظمة، والعكس صحيح.</a:t>
            </a:r>
          </a:p>
          <a:p>
            <a:pPr algn="just"/>
            <a:endParaRPr lang="ar-IQ" dirty="0"/>
          </a:p>
        </p:txBody>
      </p:sp>
    </p:spTree>
    <p:extLst>
      <p:ext uri="{BB962C8B-B14F-4D97-AF65-F5344CB8AC3E}">
        <p14:creationId xmlns:p14="http://schemas.microsoft.com/office/powerpoint/2010/main" val="3964324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pPr algn="just"/>
            <a:r>
              <a:rPr lang="ar-IQ" dirty="0"/>
              <a:t>يقوم المديرون التنفيذيون في المنظمات الصغيرة بعمليات الاختيار، أما في المنظمات الكبيرة، فإن قرار الاختيار يشترك فيه أكثر من طرف، فإدارة الموارد البشرية تقوم بالإجراءات، وتقدم أدوات الاختيار، وتقوم بتدريب المديرين التنفيذين على تطبيقها، ويتعاون المديرون التنفيذيون مع إدارة الموارد البشرية في الاختيار، خاصة مرحلة الاختيار النهائي.</a:t>
            </a:r>
          </a:p>
          <a:p>
            <a:pPr algn="just"/>
            <a:r>
              <a:rPr lang="ar-IQ" dirty="0"/>
              <a:t>   ينظر إلى وظيفة الاختيار بأنها عملية غربلة المتقدمين، ومن ثم </a:t>
            </a:r>
            <a:r>
              <a:rPr lang="ar-IQ" dirty="0" err="1"/>
              <a:t>الإختيار</a:t>
            </a:r>
            <a:r>
              <a:rPr lang="ar-IQ" dirty="0"/>
              <a:t> المشروط للأشخاص المناسبين، لتبدأ بعد ذلك مرحلة التعيين.</a:t>
            </a:r>
          </a:p>
          <a:p>
            <a:pPr algn="just"/>
            <a:endParaRPr lang="ar-IQ" dirty="0"/>
          </a:p>
        </p:txBody>
      </p:sp>
    </p:spTree>
    <p:extLst>
      <p:ext uri="{BB962C8B-B14F-4D97-AF65-F5344CB8AC3E}">
        <p14:creationId xmlns:p14="http://schemas.microsoft.com/office/powerpoint/2010/main" val="3926123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ثالثا: التعيين</a:t>
            </a:r>
          </a:p>
        </p:txBody>
      </p:sp>
      <p:sp>
        <p:nvSpPr>
          <p:cNvPr id="3" name="عنصر نائب للمحتوى 2"/>
          <p:cNvSpPr>
            <a:spLocks noGrp="1"/>
          </p:cNvSpPr>
          <p:nvPr>
            <p:ph idx="1"/>
          </p:nvPr>
        </p:nvSpPr>
        <p:spPr/>
        <p:txBody>
          <a:bodyPr>
            <a:normAutofit fontScale="77500" lnSpcReduction="20000"/>
          </a:bodyPr>
          <a:lstStyle/>
          <a:p>
            <a:pPr algn="just"/>
            <a:r>
              <a:rPr lang="ar-IQ" dirty="0"/>
              <a:t> التعيين هو وضع الفرد المناسب في الوظيفة التي تناسب شروط ومستلزمات القيام بها مع مؤهلاته وكفاءاته.  </a:t>
            </a:r>
          </a:p>
          <a:p>
            <a:pPr algn="just"/>
            <a:r>
              <a:rPr lang="ar-IQ" dirty="0"/>
              <a:t>   فبعد الإعلان عن الوظائف الشاغرة الموجود </a:t>
            </a:r>
            <a:r>
              <a:rPr lang="ar-IQ" dirty="0" smtClean="0"/>
              <a:t>واستلام </a:t>
            </a:r>
            <a:r>
              <a:rPr lang="ar-IQ" dirty="0"/>
              <a:t>الطلبات والسير الذاتية من المتقدمين وتصفية الطلبات وحصر المناسب منها، يتم إجراء مقابلات مبدئية، تليها إجراء اختبارات تتفق مع طبيعة العمل، ثم إجراء المقابلات الرسمية، ومن ثم إجراء المفاضلة بين المتقدمين الذين اجتازوا المقابلة الشخصية، بعدها يتم القيام بعملية التوظيف مع فترة تجربة، ثم إعداد العاملين (تدريبهم وتعريفهم على العمل والزملاء)، والخطوة الأخيرة تثبيت الأشخاص الذين اجتازوا فترة التجربة بنجاح. </a:t>
            </a:r>
          </a:p>
          <a:p>
            <a:pPr algn="just"/>
            <a:r>
              <a:rPr lang="ar-IQ" dirty="0"/>
              <a:t>   تعد المقابلات إحدى طرق الاختيار والتعيين والتي من خلالها يتم التعرف على مدى صحة ومطابقة المعلومات التي قدمها الشخص من معلومات وخبرات من خلال المراحل التي تمت في عملية الاختيار. وبالمقابلة يتم التعرف على الشخص وصفاته التي قد لا يتم بالطرق الأخرى وبالتالي يمكن أخذ قرار فيما إذا كان الشخص مناسب أم لا. ومن أنواع المقابلات:</a:t>
            </a:r>
          </a:p>
        </p:txBody>
      </p:sp>
    </p:spTree>
    <p:extLst>
      <p:ext uri="{BB962C8B-B14F-4D97-AF65-F5344CB8AC3E}">
        <p14:creationId xmlns:p14="http://schemas.microsoft.com/office/powerpoint/2010/main" val="37849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algn="just"/>
            <a:r>
              <a:rPr lang="ar-IQ" dirty="0"/>
              <a:t>- المقابلة التمهيدية: يجري هذا النوع من المقابلات للحصول على بيانات ومعلومات أولية ويمكن أن يتم تعبئة طلب التوظيف الخاص بالمنظمة خلال هذه المقابلة.</a:t>
            </a:r>
          </a:p>
          <a:p>
            <a:pPr algn="just"/>
            <a:r>
              <a:rPr lang="ar-IQ" dirty="0"/>
              <a:t>2- المقابلة النموذجية: تجري هذه المقابلة عن طريق استخدام نموذج يحتوي على أسئلة صممت للحصول على معلومات ضرورية وهذا النموذج يقدم لجميع المتقدمين للوظيفة ويحقق المساواة للجميع. </a:t>
            </a:r>
          </a:p>
          <a:p>
            <a:pPr algn="just"/>
            <a:r>
              <a:rPr lang="ar-IQ" dirty="0"/>
              <a:t>3- المقابلة الفردية: يتم اللقاء بالمقابلة بين كل من المتقدم للوظيفة وموظف من قبل المنظمة وفي الغالب ما يميز هذا النوع من المقابلات التفاعل والتركيز الجيد من قبل الطرفين. </a:t>
            </a:r>
          </a:p>
          <a:p>
            <a:pPr algn="just"/>
            <a:r>
              <a:rPr lang="ar-IQ" dirty="0"/>
              <a:t>4- المقابلة الجماعية: لا يقتصر العدد في هذه المقابلة على شخصين كما في المقابلة الفردية بل يتكون من مجموعة من الأفراد.</a:t>
            </a:r>
          </a:p>
          <a:p>
            <a:pPr algn="just"/>
            <a:endParaRPr lang="ar-IQ" dirty="0"/>
          </a:p>
        </p:txBody>
      </p:sp>
    </p:spTree>
    <p:extLst>
      <p:ext uri="{BB962C8B-B14F-4D97-AF65-F5344CB8AC3E}">
        <p14:creationId xmlns:p14="http://schemas.microsoft.com/office/powerpoint/2010/main" val="1517467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IQ" dirty="0"/>
              <a:t>المقابلة الانفعالية: يستعمل هذا النوع من المقابلات لخلق جو من التوتر لدى الأفراد المرشحين ليتعرف على مدى تحمل وطبيعة تصرف الشخص أثناء جو من التوتر وفي ظل وجود مشاكل. </a:t>
            </a:r>
          </a:p>
          <a:p>
            <a:pPr algn="just"/>
            <a:r>
              <a:rPr lang="ar-IQ" dirty="0"/>
              <a:t>6- المقابلة الموجهة: يتم التركيز في هذا النوع من المقابلات على توجيه الأسئلة من المقابل (ممثل المنظمة) وعلى المتقدم الإجابة عن هذه الأسئلة وبالتالي لا يتوفر في هذا النوع من المقابلات المرونة في المقابلة. </a:t>
            </a:r>
          </a:p>
          <a:p>
            <a:pPr algn="just"/>
            <a:r>
              <a:rPr lang="ar-IQ" dirty="0"/>
              <a:t>7- المقابلة الغير موجهة: يتسم هذا النوع من المقابلات بالمرونة في الأسئلة ولا يوجد تقيد بمعلومات محددة يجب الحصول عليها. وهذه الطريقة على العكس من المقابلة الموجهة.</a:t>
            </a:r>
          </a:p>
          <a:p>
            <a:pPr algn="just"/>
            <a:endParaRPr lang="ar-IQ" dirty="0"/>
          </a:p>
        </p:txBody>
      </p:sp>
    </p:spTree>
    <p:extLst>
      <p:ext uri="{BB962C8B-B14F-4D97-AF65-F5344CB8AC3E}">
        <p14:creationId xmlns:p14="http://schemas.microsoft.com/office/powerpoint/2010/main" val="502821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
            <a:r>
              <a:rPr lang="ar-IQ" dirty="0"/>
              <a:t> أصبحت كثير من المنظمات تستخدم اختبارات التوظيف، إذ أن هذه الاختبارات تساعد على التنبؤ بقدرة الشخص وأداءه في المستقبل. ومن أبرز أنواع اختبارات التوظيف:</a:t>
            </a:r>
          </a:p>
          <a:p>
            <a:pPr algn="just"/>
            <a:r>
              <a:rPr lang="ar-IQ" dirty="0"/>
              <a:t>1- اختبارات القدرة على الإنجاز: يقيس هذا الاختبار مقدرة الشخص على تأدية العمل وخبرته في فنون مهنته.</a:t>
            </a:r>
          </a:p>
          <a:p>
            <a:pPr algn="just"/>
            <a:r>
              <a:rPr lang="ar-IQ" dirty="0"/>
              <a:t>2- اختبارات الشخصية: يهدف هذا الاختبار إلى الكشف عن جوانب شخصية الفرد لمعرفة مدى ملاءمتها لطبيعة الوظيفة. ومن المعلوم أنه من الصعب التنبؤ بدقة الجوانب الشخصية مثل الأمانة والصدق … الخ.</a:t>
            </a:r>
          </a:p>
          <a:p>
            <a:pPr algn="just"/>
            <a:r>
              <a:rPr lang="ar-IQ" dirty="0"/>
              <a:t>3- اختبارات ميول الشخص وتوجهاته: يقيس هذا الاختبار رغبة وميل الشخص بالقيام بالعمل الذي سيسند إليه ومدى درجة اندماجه مع ذلك العمل. ويساعد هذا النوع من الاختبارات الأفراد على اكتشاف العمل الذي يتناسب مع قدراتهم وميولهم. </a:t>
            </a:r>
          </a:p>
          <a:p>
            <a:pPr algn="just"/>
            <a:r>
              <a:rPr lang="ar-IQ" dirty="0"/>
              <a:t>4- اختبار الذكاء (القدرات الذهنية): يقيس هذا الاختبار القدرات الذهنية والذكاء وطريقة تفكير الفرد لمواجهة مشاكل العمل وصحة الحكم على الأشياء فالهدف هو التعرف على مستوى ذكاء الفرد ومقارنته مع المستوى المطلوب للوظيفة. </a:t>
            </a:r>
          </a:p>
          <a:p>
            <a:pPr algn="just"/>
            <a:r>
              <a:rPr lang="ar-IQ" dirty="0"/>
              <a:t>5- اختبار القدرات: يقيس هذا الاختبار قدرة المتقدم للعمل على التذكر والتعبير والابتكار.</a:t>
            </a:r>
          </a:p>
        </p:txBody>
      </p:sp>
    </p:spTree>
    <p:extLst>
      <p:ext uri="{BB962C8B-B14F-4D97-AF65-F5344CB8AC3E}">
        <p14:creationId xmlns:p14="http://schemas.microsoft.com/office/powerpoint/2010/main" val="1991163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
            </a:r>
            <a:br>
              <a:rPr lang="ar-IQ" dirty="0"/>
            </a:br>
            <a:r>
              <a:rPr lang="ar-IQ" dirty="0"/>
              <a:t>التوظيف </a:t>
            </a:r>
            <a:r>
              <a:rPr lang="ar-IQ" dirty="0" smtClean="0"/>
              <a:t>(الاستقطاب، الاختيار، </a:t>
            </a:r>
            <a:r>
              <a:rPr lang="ar-IQ" dirty="0"/>
              <a:t>التعيين)</a:t>
            </a:r>
            <a:br>
              <a:rPr lang="ar-IQ" dirty="0"/>
            </a:br>
            <a:endParaRPr lang="ar-IQ" dirty="0"/>
          </a:p>
        </p:txBody>
      </p:sp>
      <p:sp>
        <p:nvSpPr>
          <p:cNvPr id="3" name="عنصر نائب للمحتوى 2"/>
          <p:cNvSpPr>
            <a:spLocks noGrp="1"/>
          </p:cNvSpPr>
          <p:nvPr>
            <p:ph idx="1"/>
          </p:nvPr>
        </p:nvSpPr>
        <p:spPr/>
        <p:txBody>
          <a:bodyPr>
            <a:normAutofit fontScale="77500" lnSpcReduction="20000"/>
          </a:bodyPr>
          <a:lstStyle/>
          <a:p>
            <a:pPr algn="just"/>
            <a:r>
              <a:rPr lang="ar-IQ" dirty="0"/>
              <a:t>أولا: </a:t>
            </a:r>
            <a:r>
              <a:rPr lang="ar-IQ" dirty="0" smtClean="0"/>
              <a:t>الاستقطاب</a:t>
            </a:r>
            <a:endParaRPr lang="ar-IQ" dirty="0"/>
          </a:p>
          <a:p>
            <a:pPr algn="just"/>
            <a:r>
              <a:rPr lang="ar-IQ" dirty="0"/>
              <a:t>   عندما تحدد إحدى المنظمات احتياجاتها من الموارد البشرية، يبقى لها أن تجذب أكبر عدد ممكن من طالبي التوظيف، وذلك لكي تختار أفضل العناصر من بينهم، ويطلق على هذه الوظيفة الاستقطاب. يشير لفظ الاستقطاب إلى تلك المراحل أو العمليات المختلفة للبحث عن المرشحين الملائمين </a:t>
            </a:r>
            <a:r>
              <a:rPr lang="ar-IQ" dirty="0" err="1"/>
              <a:t>لملئ</a:t>
            </a:r>
            <a:r>
              <a:rPr lang="ar-IQ" dirty="0"/>
              <a:t> الوظائف الشاغرة بالمنظمة.  </a:t>
            </a:r>
          </a:p>
          <a:p>
            <a:pPr algn="just"/>
            <a:r>
              <a:rPr lang="ar-IQ" dirty="0"/>
              <a:t>   تمر عملية استقطاب اختيار الموارد البشرية بعدة خطوات تبدأ من تخطيط القوى العاملة وتنتهي بالتعيين:</a:t>
            </a:r>
          </a:p>
          <a:p>
            <a:pPr algn="just"/>
            <a:r>
              <a:rPr lang="ar-IQ" dirty="0"/>
              <a:t>1-	تخطيط القوى العاملة: حيث يتم تحديد احتياجات المنظمة من الموارد البشرية طبقا لخطط الإنتاج والعمل في الفترة القادمة.</a:t>
            </a:r>
          </a:p>
          <a:p>
            <a:pPr algn="just"/>
            <a:r>
              <a:rPr lang="ar-IQ" dirty="0"/>
              <a:t>2-	طلبات المديرين للقوى العاملة: وتتضمن هذه الخطوات تحديد أعداد ونوعيات القوى العاملة المطلوبة من حيث المتطلبات الجسمانية والذهنية والقدرات والمهارات.</a:t>
            </a:r>
          </a:p>
          <a:p>
            <a:pPr algn="just"/>
            <a:endParaRPr lang="ar-IQ" dirty="0"/>
          </a:p>
        </p:txBody>
      </p:sp>
    </p:spTree>
    <p:extLst>
      <p:ext uri="{BB962C8B-B14F-4D97-AF65-F5344CB8AC3E}">
        <p14:creationId xmlns:p14="http://schemas.microsoft.com/office/powerpoint/2010/main" val="2892956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
            <a:r>
              <a:rPr lang="ar-IQ" dirty="0"/>
              <a:t>-	تحديد الوظائف الشاغرة: اعتمادا على الخطوتين السابقتين يكون لدى إدارة الموارد البشرية تصور كامل عن أعداد الوظائف الشاغرة المطلوب شغلها، وفي أي الإدارات والأقسام، </a:t>
            </a:r>
            <a:r>
              <a:rPr lang="ar-IQ" dirty="0" err="1"/>
              <a:t>وايضا</a:t>
            </a:r>
            <a:r>
              <a:rPr lang="ar-IQ" dirty="0"/>
              <a:t> في أي المستويات الوظيفية تقع تلك الوظائف.</a:t>
            </a:r>
          </a:p>
          <a:p>
            <a:pPr algn="just"/>
            <a:r>
              <a:rPr lang="ar-IQ" dirty="0"/>
              <a:t>4-	النظر في تحليل الوظائف ومراجعة مواصفات شاغلي الوظيفة: بعد تحديد عدد الوظائف الشاغرة يكون من الضروري مراجعة تحليل الوظائف لمعرفة متطلبات الوظيفة من واجبات ومسؤوليات، </a:t>
            </a:r>
            <a:r>
              <a:rPr lang="ar-IQ" dirty="0" err="1"/>
              <a:t>وايضا</a:t>
            </a:r>
            <a:r>
              <a:rPr lang="ar-IQ" dirty="0"/>
              <a:t> مراجعة المواصفات التي ينبغي توافرها في شاغل الوظيفة من حيث المؤهل، وعدد سنوات الخبرة ونوعها.</a:t>
            </a:r>
          </a:p>
          <a:p>
            <a:pPr algn="just"/>
            <a:r>
              <a:rPr lang="ar-IQ" dirty="0"/>
              <a:t>5-	الاستقطاب: وهو البداية العملية لجذب القوى العاملة، وتتضمن هذه الخطوة عددا من الأنشطة.</a:t>
            </a:r>
          </a:p>
          <a:p>
            <a:pPr algn="just"/>
            <a:r>
              <a:rPr lang="ar-IQ" dirty="0"/>
              <a:t>6-	الاختيار والتعيين: وهذه الخطوة هي خلاصة كل الخطوات السابقة حيث تتضمن المرحلة النهائية التي يتم فيها تصفية المتقدمين إلى عدد أقل يتم الاختيار من بينهم، ثم التعيين.</a:t>
            </a:r>
          </a:p>
          <a:p>
            <a:pPr algn="just"/>
            <a:endParaRPr lang="ar-IQ" dirty="0"/>
          </a:p>
        </p:txBody>
      </p:sp>
    </p:spTree>
    <p:extLst>
      <p:ext uri="{BB962C8B-B14F-4D97-AF65-F5344CB8AC3E}">
        <p14:creationId xmlns:p14="http://schemas.microsoft.com/office/powerpoint/2010/main" val="4113760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a:r>
              <a:rPr lang="ar-IQ" dirty="0"/>
              <a:t>بعد أن قامت المنظمة بتحديد احتياجاتها من الموارد البشرية، وذلك في شكل خطة للقوى العاملة تتضمن أعداد وظائف ومواصفات لشغل تلك الوظائف فينبغي التفكير في المصادر التي سيتم الحصول منها على احتياجاتها. وتنقسم مصادر الاستقطاب إلى مصادر داخلية ومصادر خارجية.</a:t>
            </a:r>
          </a:p>
          <a:p>
            <a:pPr algn="just"/>
            <a:r>
              <a:rPr lang="ar-IQ" dirty="0"/>
              <a:t>أ- المصادر الداخلية: والمقصود بالمصادر الداخلية في الموارد البشرية المتاحة داخل المنظمة، ويمكن اللجوء لهذه المصادر في حالة الوظائف </a:t>
            </a:r>
            <a:r>
              <a:rPr lang="ar-IQ" dirty="0" err="1"/>
              <a:t>الإشرافية</a:t>
            </a:r>
            <a:r>
              <a:rPr lang="ar-IQ" dirty="0"/>
              <a:t>، أو الوظائف التي تحتاج لخبرات قد لا تتوافر خارج المنظمة، ومن أهم هذه المصادر:</a:t>
            </a:r>
          </a:p>
          <a:p>
            <a:pPr algn="just"/>
            <a:r>
              <a:rPr lang="ar-IQ" dirty="0"/>
              <a:t>1-  الترقية: ويلجأ إلى هذا الصدد في حالة الرغبة في شغل بعض الوظائف </a:t>
            </a:r>
            <a:r>
              <a:rPr lang="ar-IQ" dirty="0" err="1"/>
              <a:t>الإشرافية</a:t>
            </a:r>
            <a:r>
              <a:rPr lang="ar-IQ" dirty="0"/>
              <a:t> أو القيادية.</a:t>
            </a:r>
          </a:p>
          <a:p>
            <a:pPr algn="just"/>
            <a:r>
              <a:rPr lang="ar-IQ" dirty="0"/>
              <a:t>2- النقل الوظيفي: ويكون هذا مصدرا عندما تكون سياسات المنظمة في إدارة الموارد البشرية قائمة على تنويع خبرات العاملين فيها، وأيضا عندما لا تتوافر تلك الخبرات في سوق العمل الخارجي.</a:t>
            </a:r>
          </a:p>
          <a:p>
            <a:pPr algn="just"/>
            <a:endParaRPr lang="ar-IQ" dirty="0"/>
          </a:p>
        </p:txBody>
      </p:sp>
    </p:spTree>
    <p:extLst>
      <p:ext uri="{BB962C8B-B14F-4D97-AF65-F5344CB8AC3E}">
        <p14:creationId xmlns:p14="http://schemas.microsoft.com/office/powerpoint/2010/main" val="2049907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a:r>
              <a:rPr lang="ar-IQ" dirty="0"/>
              <a:t>- مخزون المهارات: ويستخدم هذا </a:t>
            </a:r>
            <a:r>
              <a:rPr lang="ar-IQ" dirty="0" err="1"/>
              <a:t>الاسلوب</a:t>
            </a:r>
            <a:r>
              <a:rPr lang="ar-IQ" dirty="0"/>
              <a:t> عندما يكون لدى المنظمة تصور كامل عن القدرات والمهارات المتوافرة لدى العاملين بها، إذ يتم تحديد احتياجات كل وظيفة من الخبرات والقدرات والمهارات، والرجوع إلى مخزون المهارات للبحث عمن تتوافر تلك المهارات والقدرات ويتم شغل الوظيفة بعد ذلك إما بالنقل أو الترقية.</a:t>
            </a:r>
          </a:p>
          <a:p>
            <a:pPr algn="just"/>
            <a:r>
              <a:rPr lang="ar-IQ" dirty="0"/>
              <a:t>4- الإعلان الداخلي: عندما ترغب المنظمة في شغل بعض الوظائف في المستويات التنظيمية الدنيا، فإنه يكون من المفيد نشر حاجتها في لوحات الإعلانات بالمنظمة وهذه الإعلانات يقرئها العاملون بالمنظمة، وينشرون تلك الأخبار خارج المنظمة في محيط الأصدقاء والأسرة حيث يتقدم للوظيفة بعد ذلك من يجد في نفسه مواصفات شغلها.</a:t>
            </a:r>
          </a:p>
          <a:p>
            <a:pPr algn="just"/>
            <a:r>
              <a:rPr lang="ar-IQ" dirty="0"/>
              <a:t>5- عن طريق الزملاء والمعارف والأصدقاء: عندما تكون لدى المنظمة الرغبة في شغل إحدى الوظائف ذات التخصصات النادرة، فقد يتطلب من العاملين بها في نفس الوظيفة أن يتصلوا بأصدقائهم الذين تتوافر فيهم شروط شغل تلك الوظيفة، وإغرائهم بالالتحاق بالعمل بالمنظمة.</a:t>
            </a:r>
          </a:p>
          <a:p>
            <a:pPr algn="just"/>
            <a:endParaRPr lang="ar-IQ" dirty="0"/>
          </a:p>
        </p:txBody>
      </p:sp>
    </p:spTree>
    <p:extLst>
      <p:ext uri="{BB962C8B-B14F-4D97-AF65-F5344CB8AC3E}">
        <p14:creationId xmlns:p14="http://schemas.microsoft.com/office/powerpoint/2010/main" val="4002837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IQ" dirty="0"/>
              <a:t>ب- المصادر الخارجية: ويقصد بها تلك المصادر التي تمد المنظمة باحتياجاتها من الموارد البشرية وقد يقصد بها أيضا سوق العمل، حيث تنقسم تلك المصادر إلى مصادر عديدة أهمها:</a:t>
            </a:r>
          </a:p>
          <a:p>
            <a:pPr algn="just"/>
            <a:r>
              <a:rPr lang="ar-IQ" dirty="0"/>
              <a:t>1- التقديم المباشر: تستطيع المنظمة أن تحصل على مواردها البشرية من خلال الأفراد الذين يتقدمون لها مباشرة أو بالبريد بغرض طلب وظائف، حيث تقوم المنظمة بالاحتفاظ بطلبات التقدم التي يملئها الأفراد والتي تتضمن بيانات كاملة عنهم وعن مستوى تعليمهم وخبراتهم السابقة وقدراتهم ومهاراتهم. ثم تقوم إدارة الموارد البشرية بتصنيف هذه الطلبات طبقا للتخصصات الوظيفية، على أن تقوم بالاتصال بأصحابها عند الحاجة إليهم، حيث تجرى عليهم الاختبارات اللازمة للاختيار. وقد تقوم وكالات التوظيف (مكاتب التوظيف) أيضا بهذه المهمة حيث يكون لديها عدد كبير من البيانات عن طالبي التوظيف، ويتم الرجوع إلى تلك البيانات عند طلب أي منظمة لتخصصات معينة.</a:t>
            </a:r>
          </a:p>
          <a:p>
            <a:pPr algn="just"/>
            <a:endParaRPr lang="ar-IQ" dirty="0"/>
          </a:p>
        </p:txBody>
      </p:sp>
    </p:spTree>
    <p:extLst>
      <p:ext uri="{BB962C8B-B14F-4D97-AF65-F5344CB8AC3E}">
        <p14:creationId xmlns:p14="http://schemas.microsoft.com/office/powerpoint/2010/main" val="2736172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a:r>
              <a:rPr lang="ar-IQ" dirty="0"/>
              <a:t>- الإعلان: قد تقوم المنظمة بالإعلان عن حاجتها من الموارد البشرية في الصحف اليومية والمجلات والدوريات المتخصصة، وفي هذه الحالة ينبغي على المنظمة أن تختار وسيلة الإعلان التي تناسب الوظيفة المطلوب شغلها فمثلاً في حالة الوظائف التي لا تحتاج إلى تخصصات نادرة يمكن الإعلان في الصحف اليومية الأكثر انتشارا التي تصل إلى أكبر عدد من الأفراد، أو من خلال الراديو والتلفاز. أما في حالة الوظائف التخصصية النادرة فقد تلجأ المنظمة إلى الإعلان في الدوريات المتخصصة، وهي المجلات الدورية أو النشرات التي تصدر عن اتحاد معين لأصحاب المهنة، بحيث تضمن المنظمة وصول تلك الإعلانات إلى المهتمين بالأمر. </a:t>
            </a:r>
          </a:p>
        </p:txBody>
      </p:sp>
    </p:spTree>
    <p:extLst>
      <p:ext uri="{BB962C8B-B14F-4D97-AF65-F5344CB8AC3E}">
        <p14:creationId xmlns:p14="http://schemas.microsoft.com/office/powerpoint/2010/main" val="1934649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a:r>
              <a:rPr lang="ar-IQ" dirty="0"/>
              <a:t>وكالات ومكاتب التوظيف: ويوجد ثلاث أنواع منها النوع الأول وكالات أو مكاتب عامة، وهي مكاتب حكومية تديرها الحكومة وتشرف عليها، ويكون هدفها الرئيس إيجاد فرصة عمل لكل عاطل، حيث يتم تسجيل أسماء العاطلين لديها وبياناتهم وخبراتهم كشرط للحصول على العمل، أما في حالة عدم توافر عمل يناسب خبرات الفرد، فإن هذه الوكالات تقوم بصرف إعانات بطالة. النوع الثاني وهي مكاتب خاصة يديرها متخصصون في جذب واستقطاب القوى العاملة واختيارها أيضا حيث تقوم هذه المكاتب بتلقي طلبات راغبي العمل وتصنيفها إلى تخصصات مهنية والرجوع إليها عند طلب إحدى المنظمات لتخصص معين أو أكثر من هذه التخصصات، كما تقوم هذه المكاتب أيضا </a:t>
            </a:r>
            <a:r>
              <a:rPr lang="ar-IQ" dirty="0" err="1"/>
              <a:t>بالإستقطاب</a:t>
            </a:r>
            <a:r>
              <a:rPr lang="ar-IQ" dirty="0"/>
              <a:t> من خلال الإعلان بالصحف والمجلات والدوريات المتخصصة. النوع الثالث وهي مواقع على شبكة الإنترنت تخص وكالات التوظيف، وعادة تشترك فيها المنظمات من خلال دفع رسوم سنوية أو رسوم حسب نوع الخدمة. ويوجد في موقع وكالة التوظيف أعداد هائلة من السير الذاتية التي توفرها للمنظمات.</a:t>
            </a:r>
          </a:p>
        </p:txBody>
      </p:sp>
    </p:spTree>
    <p:extLst>
      <p:ext uri="{BB962C8B-B14F-4D97-AF65-F5344CB8AC3E}">
        <p14:creationId xmlns:p14="http://schemas.microsoft.com/office/powerpoint/2010/main" val="1192159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IQ" dirty="0"/>
              <a:t>المدارس والجامعات: تعتبر المدارس والمعاهد الفنية المتخصصة، وكذلك الجامعات من المصادر المهمة في الحصول على الموارد البشرية، فقد تلجأ بعض المنظمات إلى إقامة علاقات وطيدة بالمدارس الفنية والمعاهد والجامعات بغرض جذب </a:t>
            </a:r>
            <a:r>
              <a:rPr lang="ar-IQ" dirty="0" err="1"/>
              <a:t>خريجيها</a:t>
            </a:r>
            <a:r>
              <a:rPr lang="ar-IQ" dirty="0"/>
              <a:t> للعمل بها. ومن الأساليب التي تتبعها بعض الشركات الصناعية في ذلك هي تدريب تلك القوى العاملة الفنية (من المدارس أو المعاهد) خلال عطلة الإجازة الصيفية، أو حتى أثناء العام الدراسي كجزء من الدراسة العملية. وتقوم بصرف مقابل نقدي بسيط أو وجبة غذائية أثناء التدريب، بحيث تخلق الرغبة في الالتحاق بالعمل بها. كما يتوفر للشركات التي تتبع هذا الأسلوب فرصة تقييم الأفراد من خلال ملاحظة سلوكهم ورغباتهم في التعلم ودافعيتهم، على أن تختار منهم من ترغب في تعيينه بعد تخريجهم.</a:t>
            </a:r>
          </a:p>
        </p:txBody>
      </p:sp>
    </p:spTree>
    <p:extLst>
      <p:ext uri="{BB962C8B-B14F-4D97-AF65-F5344CB8AC3E}">
        <p14:creationId xmlns:p14="http://schemas.microsoft.com/office/powerpoint/2010/main" val="65579369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1844</Words>
  <Application>Microsoft Office PowerPoint</Application>
  <PresentationFormat>عرض على الشاشة (3:4)‏</PresentationFormat>
  <Paragraphs>53</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نسق Office</vt:lpstr>
      <vt:lpstr>م 5 / إدارة الموارد البشرية </vt:lpstr>
      <vt:lpstr> التوظيف (الاستقطاب، الاختيار، التعيين)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ثانيا: الاختيار</vt:lpstr>
      <vt:lpstr>عرض تقديمي في PowerPoint</vt:lpstr>
      <vt:lpstr>ثالثا: التعيين</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إدارة الموارد البشرية لطلبة المرحلة الثانية - قسم الإدارة العامة </dc:title>
  <dc:creator>mhamed</dc:creator>
  <cp:lastModifiedBy>mhamed</cp:lastModifiedBy>
  <cp:revision>84</cp:revision>
  <dcterms:created xsi:type="dcterms:W3CDTF">2018-09-05T12:40:29Z</dcterms:created>
  <dcterms:modified xsi:type="dcterms:W3CDTF">2019-12-27T11:56:36Z</dcterms:modified>
</cp:coreProperties>
</file>